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C5A"/>
    <a:srgbClr val="000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8"/>
    <p:restoredTop sz="95840"/>
  </p:normalViewPr>
  <p:slideViewPr>
    <p:cSldViewPr snapToGrid="0" snapToObjects="1">
      <p:cViewPr varScale="1">
        <p:scale>
          <a:sx n="18" d="100"/>
          <a:sy n="18" d="100"/>
        </p:scale>
        <p:origin x="1118" y="11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799"/>
            </a:lvl1pPr>
          </a:lstStyle>
          <a:p>
            <a:r>
              <a:rPr lang="en-US"/>
              <a:t>Click to edit Master title style</a:t>
            </a:r>
            <a:endParaRPr lang="en-US" dirty="0"/>
          </a:p>
        </p:txBody>
      </p:sp>
      <p:sp>
        <p:nvSpPr>
          <p:cNvPr id="3" name="Subtitle 2"/>
          <p:cNvSpPr>
            <a:spLocks noGrp="1"/>
          </p:cNvSpPr>
          <p:nvPr>
            <p:ph type="subTitle" idx="1"/>
          </p:nvPr>
        </p:nvSpPr>
        <p:spPr>
          <a:xfrm>
            <a:off x="5486400" y="17289783"/>
            <a:ext cx="32918400" cy="7947658"/>
          </a:xfrm>
        </p:spPr>
        <p:txBody>
          <a:bodyPr/>
          <a:lstStyle>
            <a:lvl1pPr marL="0" indent="0" algn="ctr">
              <a:buNone/>
              <a:defRPr sz="11520"/>
            </a:lvl1pPr>
            <a:lvl2pPr marL="2194505" indent="0" algn="ctr">
              <a:buNone/>
              <a:defRPr sz="9600"/>
            </a:lvl2pPr>
            <a:lvl3pPr marL="4389011" indent="0" algn="ctr">
              <a:buNone/>
              <a:defRPr sz="8640"/>
            </a:lvl3pPr>
            <a:lvl4pPr marL="6583516" indent="0" algn="ctr">
              <a:buNone/>
              <a:defRPr sz="7680"/>
            </a:lvl4pPr>
            <a:lvl5pPr marL="8778020" indent="0" algn="ctr">
              <a:buNone/>
              <a:defRPr sz="7680"/>
            </a:lvl5pPr>
            <a:lvl6pPr marL="10972526" indent="0" algn="ctr">
              <a:buNone/>
              <a:defRPr sz="7680"/>
            </a:lvl6pPr>
            <a:lvl7pPr marL="13167031" indent="0" algn="ctr">
              <a:buNone/>
              <a:defRPr sz="7680"/>
            </a:lvl7pPr>
            <a:lvl8pPr marL="15361536" indent="0" algn="ctr">
              <a:buNone/>
              <a:defRPr sz="7680"/>
            </a:lvl8pPr>
            <a:lvl9pPr marL="17556041"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DA3B03-15B7-B747-BF48-0FF6E987397C}"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4BDB2-B9B2-044E-B571-31D47C43ACFA}" type="slidenum">
              <a:rPr lang="en-US" smtClean="0"/>
              <a:pPr/>
              <a:t>‹#›</a:t>
            </a:fld>
            <a:endParaRPr lang="en-US"/>
          </a:p>
        </p:txBody>
      </p:sp>
      <p:sp>
        <p:nvSpPr>
          <p:cNvPr id="8" name="Picture Placeholder 7">
            <a:extLst>
              <a:ext uri="{FF2B5EF4-FFF2-40B4-BE49-F238E27FC236}">
                <a16:creationId xmlns:a16="http://schemas.microsoft.com/office/drawing/2014/main" id="{C1162E53-F539-1F48-A1CC-F0760FD1682C}"/>
              </a:ext>
            </a:extLst>
          </p:cNvPr>
          <p:cNvSpPr>
            <a:spLocks noGrp="1"/>
          </p:cNvSpPr>
          <p:nvPr>
            <p:ph type="pic" sz="quarter" idx="13"/>
          </p:nvPr>
        </p:nvSpPr>
        <p:spPr>
          <a:xfrm>
            <a:off x="4343400" y="2057400"/>
            <a:ext cx="11887200" cy="9601200"/>
          </a:xfrm>
        </p:spPr>
        <p:txBody>
          <a:bodyPr/>
          <a:lstStyle/>
          <a:p>
            <a:r>
              <a:rPr lang="en-US"/>
              <a:t>Click icon to add picture</a:t>
            </a:r>
          </a:p>
        </p:txBody>
      </p:sp>
      <p:sp>
        <p:nvSpPr>
          <p:cNvPr id="9" name="Picture Placeholder 8">
            <a:extLst>
              <a:ext uri="{FF2B5EF4-FFF2-40B4-BE49-F238E27FC236}">
                <a16:creationId xmlns:a16="http://schemas.microsoft.com/office/drawing/2014/main" id="{CD8C80FF-BBBA-4640-AFA4-89A5FAA9A0E6}"/>
              </a:ext>
            </a:extLst>
          </p:cNvPr>
          <p:cNvSpPr>
            <a:spLocks noGrp="1"/>
          </p:cNvSpPr>
          <p:nvPr>
            <p:ph type="pic" sz="quarter" idx="14" hasCustomPrompt="1"/>
          </p:nvPr>
        </p:nvSpPr>
        <p:spPr>
          <a:xfrm>
            <a:off x="17519650" y="2057400"/>
            <a:ext cx="5816600" cy="4672013"/>
          </a:xfrm>
        </p:spPr>
        <p:txBody>
          <a:bodyPr/>
          <a:lstStyle>
            <a:lvl1pPr>
              <a:defRPr/>
            </a:lvl1pPr>
          </a:lstStyle>
          <a:p>
            <a:r>
              <a:rPr lang="en-US" dirty="0"/>
              <a:t>Click to add school logo</a:t>
            </a:r>
          </a:p>
        </p:txBody>
      </p:sp>
    </p:spTree>
    <p:extLst>
      <p:ext uri="{BB962C8B-B14F-4D97-AF65-F5344CB8AC3E}">
        <p14:creationId xmlns:p14="http://schemas.microsoft.com/office/powerpoint/2010/main" val="1603803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A3B03-15B7-B747-BF48-0FF6E987397C}"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399759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3" y="1752601"/>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3" y="1752601"/>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A3B03-15B7-B747-BF48-0FF6E987397C}"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162038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DA3B03-15B7-B747-BF48-0FF6E987397C}"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301445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3" y="8206749"/>
            <a:ext cx="37856160" cy="13693138"/>
          </a:xfrm>
        </p:spPr>
        <p:txBody>
          <a:bodyPr anchor="b"/>
          <a:lstStyle>
            <a:lvl1pPr>
              <a:defRPr sz="28799"/>
            </a:lvl1pPr>
          </a:lstStyle>
          <a:p>
            <a:r>
              <a:rPr lang="en-US"/>
              <a:t>Click to edit Master title style</a:t>
            </a:r>
            <a:endParaRPr lang="en-US" dirty="0"/>
          </a:p>
        </p:txBody>
      </p:sp>
      <p:sp>
        <p:nvSpPr>
          <p:cNvPr id="3" name="Text Placeholder 2"/>
          <p:cNvSpPr>
            <a:spLocks noGrp="1"/>
          </p:cNvSpPr>
          <p:nvPr>
            <p:ph type="body" idx="1"/>
          </p:nvPr>
        </p:nvSpPr>
        <p:spPr>
          <a:xfrm>
            <a:off x="2994663" y="22029429"/>
            <a:ext cx="37856160" cy="7200898"/>
          </a:xfrm>
        </p:spPr>
        <p:txBody>
          <a:bodyPr/>
          <a:lstStyle>
            <a:lvl1pPr marL="0" indent="0">
              <a:buNone/>
              <a:defRPr sz="11520">
                <a:solidFill>
                  <a:schemeClr val="tx1"/>
                </a:solidFill>
              </a:defRPr>
            </a:lvl1pPr>
            <a:lvl2pPr marL="2194505" indent="0">
              <a:buNone/>
              <a:defRPr sz="9600">
                <a:solidFill>
                  <a:schemeClr val="tx1">
                    <a:tint val="75000"/>
                  </a:schemeClr>
                </a:solidFill>
              </a:defRPr>
            </a:lvl2pPr>
            <a:lvl3pPr marL="4389011" indent="0">
              <a:buNone/>
              <a:defRPr sz="8640">
                <a:solidFill>
                  <a:schemeClr val="tx1">
                    <a:tint val="75000"/>
                  </a:schemeClr>
                </a:solidFill>
              </a:defRPr>
            </a:lvl3pPr>
            <a:lvl4pPr marL="6583516" indent="0">
              <a:buNone/>
              <a:defRPr sz="7680">
                <a:solidFill>
                  <a:schemeClr val="tx1">
                    <a:tint val="75000"/>
                  </a:schemeClr>
                </a:solidFill>
              </a:defRPr>
            </a:lvl4pPr>
            <a:lvl5pPr marL="8778020" indent="0">
              <a:buNone/>
              <a:defRPr sz="7680">
                <a:solidFill>
                  <a:schemeClr val="tx1">
                    <a:tint val="75000"/>
                  </a:schemeClr>
                </a:solidFill>
              </a:defRPr>
            </a:lvl5pPr>
            <a:lvl6pPr marL="10972526" indent="0">
              <a:buNone/>
              <a:defRPr sz="7680">
                <a:solidFill>
                  <a:schemeClr val="tx1">
                    <a:tint val="75000"/>
                  </a:schemeClr>
                </a:solidFill>
              </a:defRPr>
            </a:lvl6pPr>
            <a:lvl7pPr marL="13167031" indent="0">
              <a:buNone/>
              <a:defRPr sz="7680">
                <a:solidFill>
                  <a:schemeClr val="tx1">
                    <a:tint val="75000"/>
                  </a:schemeClr>
                </a:solidFill>
              </a:defRPr>
            </a:lvl7pPr>
            <a:lvl8pPr marL="15361536" indent="0">
              <a:buNone/>
              <a:defRPr sz="7680">
                <a:solidFill>
                  <a:schemeClr val="tx1">
                    <a:tint val="75000"/>
                  </a:schemeClr>
                </a:solidFill>
              </a:defRPr>
            </a:lvl8pPr>
            <a:lvl9pPr marL="17556041"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A3B03-15B7-B747-BF48-0FF6E987397C}"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249840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1"/>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1"/>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DA3B03-15B7-B747-BF48-0FF6E987397C}"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362513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3" y="8069583"/>
            <a:ext cx="18568032" cy="3954778"/>
          </a:xfrm>
        </p:spPr>
        <p:txBody>
          <a:bodyPr anchor="b"/>
          <a:lstStyle>
            <a:lvl1pPr marL="0" indent="0">
              <a:buNone/>
              <a:defRPr sz="11520" b="1"/>
            </a:lvl1pPr>
            <a:lvl2pPr marL="2194505" indent="0">
              <a:buNone/>
              <a:defRPr sz="9600" b="1"/>
            </a:lvl2pPr>
            <a:lvl3pPr marL="4389011" indent="0">
              <a:buNone/>
              <a:defRPr sz="8640" b="1"/>
            </a:lvl3pPr>
            <a:lvl4pPr marL="6583516" indent="0">
              <a:buNone/>
              <a:defRPr sz="7680" b="1"/>
            </a:lvl4pPr>
            <a:lvl5pPr marL="8778020"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3" y="12024361"/>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3" y="8069583"/>
            <a:ext cx="18659477" cy="3954778"/>
          </a:xfrm>
        </p:spPr>
        <p:txBody>
          <a:bodyPr anchor="b"/>
          <a:lstStyle>
            <a:lvl1pPr marL="0" indent="0">
              <a:buNone/>
              <a:defRPr sz="11520" b="1"/>
            </a:lvl1pPr>
            <a:lvl2pPr marL="2194505" indent="0">
              <a:buNone/>
              <a:defRPr sz="9600" b="1"/>
            </a:lvl2pPr>
            <a:lvl3pPr marL="4389011" indent="0">
              <a:buNone/>
              <a:defRPr sz="8640" b="1"/>
            </a:lvl3pPr>
            <a:lvl4pPr marL="6583516" indent="0">
              <a:buNone/>
              <a:defRPr sz="7680" b="1"/>
            </a:lvl4pPr>
            <a:lvl5pPr marL="8778020"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3" y="12024361"/>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DA3B03-15B7-B747-BF48-0FF6E987397C}" type="datetimeFigureOut">
              <a:rPr lang="en-US" smtClean="0"/>
              <a:pPr/>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227374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DA3B03-15B7-B747-BF48-0FF6E987397C}"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418883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DA3B03-15B7-B747-BF48-0FF6E987397C}" type="datetimeFigureOut">
              <a:rPr lang="en-US" smtClean="0"/>
              <a:pPr/>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1420810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59"/>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59"/>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1" indent="0">
              <a:buNone/>
              <a:defRPr sz="5760"/>
            </a:lvl3pPr>
            <a:lvl4pPr marL="6583516" indent="0">
              <a:buNone/>
              <a:defRPr sz="4800"/>
            </a:lvl4pPr>
            <a:lvl5pPr marL="8778020"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FDA3B03-15B7-B747-BF48-0FF6E987397C}"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86457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59"/>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59"/>
            </a:lvl1pPr>
            <a:lvl2pPr marL="2194505" indent="0">
              <a:buNone/>
              <a:defRPr sz="13440"/>
            </a:lvl2pPr>
            <a:lvl3pPr marL="4389011" indent="0">
              <a:buNone/>
              <a:defRPr sz="11520"/>
            </a:lvl3pPr>
            <a:lvl4pPr marL="6583516" indent="0">
              <a:buNone/>
              <a:defRPr sz="9600"/>
            </a:lvl4pPr>
            <a:lvl5pPr marL="8778020" indent="0">
              <a:buNone/>
              <a:defRPr sz="9600"/>
            </a:lvl5pPr>
            <a:lvl6pPr marL="10972526" indent="0">
              <a:buNone/>
              <a:defRPr sz="9600"/>
            </a:lvl6pPr>
            <a:lvl7pPr marL="13167031" indent="0">
              <a:buNone/>
              <a:defRPr sz="9600"/>
            </a:lvl7pPr>
            <a:lvl8pPr marL="15361536" indent="0">
              <a:buNone/>
              <a:defRPr sz="9600"/>
            </a:lvl8pPr>
            <a:lvl9pPr marL="17556041"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1" indent="0">
              <a:buNone/>
              <a:defRPr sz="5760"/>
            </a:lvl3pPr>
            <a:lvl4pPr marL="6583516" indent="0">
              <a:buNone/>
              <a:defRPr sz="4800"/>
            </a:lvl4pPr>
            <a:lvl5pPr marL="8778020"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FDA3B03-15B7-B747-BF48-0FF6E987397C}"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E4BDB2-B9B2-044E-B571-31D47C43ACFA}" type="slidenum">
              <a:rPr lang="en-US" smtClean="0"/>
              <a:pPr/>
              <a:t>‹#›</a:t>
            </a:fld>
            <a:endParaRPr lang="en-US"/>
          </a:p>
        </p:txBody>
      </p:sp>
    </p:spTree>
    <p:extLst>
      <p:ext uri="{BB962C8B-B14F-4D97-AF65-F5344CB8AC3E}">
        <p14:creationId xmlns:p14="http://schemas.microsoft.com/office/powerpoint/2010/main" val="3075633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1"/>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FFDA3B03-15B7-B747-BF48-0FF6E987397C}" type="datetimeFigureOut">
              <a:rPr lang="en-US" smtClean="0"/>
              <a:pPr/>
              <a:t>4/11/2022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AE4BDB2-B9B2-044E-B571-31D47C43ACFA}" type="slidenum">
              <a:rPr lang="en-US" smtClean="0"/>
              <a:pPr/>
              <a:t>‹#›</a:t>
            </a:fld>
            <a:endParaRPr lang="en-US"/>
          </a:p>
        </p:txBody>
      </p:sp>
    </p:spTree>
    <p:extLst>
      <p:ext uri="{BB962C8B-B14F-4D97-AF65-F5344CB8AC3E}">
        <p14:creationId xmlns:p14="http://schemas.microsoft.com/office/powerpoint/2010/main" val="2788625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011" rtl="0" eaLnBrk="1" latinLnBrk="0" hangingPunct="1">
        <a:lnSpc>
          <a:spcPct val="90000"/>
        </a:lnSpc>
        <a:spcBef>
          <a:spcPct val="0"/>
        </a:spcBef>
        <a:buNone/>
        <a:defRPr sz="21119" kern="1200">
          <a:solidFill>
            <a:schemeClr val="tx1"/>
          </a:solidFill>
          <a:latin typeface="+mj-lt"/>
          <a:ea typeface="+mj-ea"/>
          <a:cs typeface="+mj-cs"/>
        </a:defRPr>
      </a:lvl1pPr>
    </p:titleStyle>
    <p:bodyStyle>
      <a:lvl1pPr marL="1097252" indent="-1097252" algn="l" defTabSz="4389011"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758" indent="-1097252" algn="l" defTabSz="4389011"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263" indent="-1097252" algn="l" defTabSz="4389011"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768"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273"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69779"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284"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8788"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294" indent="-1097252" algn="l" defTabSz="4389011"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011" rtl="0" eaLnBrk="1" latinLnBrk="0" hangingPunct="1">
        <a:defRPr sz="8640" kern="1200">
          <a:solidFill>
            <a:schemeClr val="tx1"/>
          </a:solidFill>
          <a:latin typeface="+mn-lt"/>
          <a:ea typeface="+mn-ea"/>
          <a:cs typeface="+mn-cs"/>
        </a:defRPr>
      </a:lvl1pPr>
      <a:lvl2pPr marL="2194505" algn="l" defTabSz="4389011" rtl="0" eaLnBrk="1" latinLnBrk="0" hangingPunct="1">
        <a:defRPr sz="8640" kern="1200">
          <a:solidFill>
            <a:schemeClr val="tx1"/>
          </a:solidFill>
          <a:latin typeface="+mn-lt"/>
          <a:ea typeface="+mn-ea"/>
          <a:cs typeface="+mn-cs"/>
        </a:defRPr>
      </a:lvl2pPr>
      <a:lvl3pPr marL="4389011" algn="l" defTabSz="4389011" rtl="0" eaLnBrk="1" latinLnBrk="0" hangingPunct="1">
        <a:defRPr sz="8640" kern="1200">
          <a:solidFill>
            <a:schemeClr val="tx1"/>
          </a:solidFill>
          <a:latin typeface="+mn-lt"/>
          <a:ea typeface="+mn-ea"/>
          <a:cs typeface="+mn-cs"/>
        </a:defRPr>
      </a:lvl3pPr>
      <a:lvl4pPr marL="6583516" algn="l" defTabSz="4389011" rtl="0" eaLnBrk="1" latinLnBrk="0" hangingPunct="1">
        <a:defRPr sz="8640" kern="1200">
          <a:solidFill>
            <a:schemeClr val="tx1"/>
          </a:solidFill>
          <a:latin typeface="+mn-lt"/>
          <a:ea typeface="+mn-ea"/>
          <a:cs typeface="+mn-cs"/>
        </a:defRPr>
      </a:lvl4pPr>
      <a:lvl5pPr marL="8778020" algn="l" defTabSz="4389011" rtl="0" eaLnBrk="1" latinLnBrk="0" hangingPunct="1">
        <a:defRPr sz="8640" kern="1200">
          <a:solidFill>
            <a:schemeClr val="tx1"/>
          </a:solidFill>
          <a:latin typeface="+mn-lt"/>
          <a:ea typeface="+mn-ea"/>
          <a:cs typeface="+mn-cs"/>
        </a:defRPr>
      </a:lvl5pPr>
      <a:lvl6pPr marL="10972526" algn="l" defTabSz="4389011" rtl="0" eaLnBrk="1" latinLnBrk="0" hangingPunct="1">
        <a:defRPr sz="8640" kern="1200">
          <a:solidFill>
            <a:schemeClr val="tx1"/>
          </a:solidFill>
          <a:latin typeface="+mn-lt"/>
          <a:ea typeface="+mn-ea"/>
          <a:cs typeface="+mn-cs"/>
        </a:defRPr>
      </a:lvl6pPr>
      <a:lvl7pPr marL="13167031" algn="l" defTabSz="4389011" rtl="0" eaLnBrk="1" latinLnBrk="0" hangingPunct="1">
        <a:defRPr sz="8640" kern="1200">
          <a:solidFill>
            <a:schemeClr val="tx1"/>
          </a:solidFill>
          <a:latin typeface="+mn-lt"/>
          <a:ea typeface="+mn-ea"/>
          <a:cs typeface="+mn-cs"/>
        </a:defRPr>
      </a:lvl7pPr>
      <a:lvl8pPr marL="15361536" algn="l" defTabSz="4389011" rtl="0" eaLnBrk="1" latinLnBrk="0" hangingPunct="1">
        <a:defRPr sz="8640" kern="1200">
          <a:solidFill>
            <a:schemeClr val="tx1"/>
          </a:solidFill>
          <a:latin typeface="+mn-lt"/>
          <a:ea typeface="+mn-ea"/>
          <a:cs typeface="+mn-cs"/>
        </a:defRPr>
      </a:lvl8pPr>
      <a:lvl9pPr marL="17556041" algn="l" defTabSz="4389011"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630F401F-4489-724B-9D73-E7F0C5BB9591}"/>
              </a:ext>
            </a:extLst>
          </p:cNvPr>
          <p:cNvSpPr/>
          <p:nvPr/>
        </p:nvSpPr>
        <p:spPr>
          <a:xfrm>
            <a:off x="0" y="-45916"/>
            <a:ext cx="43891200" cy="559950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lumMod val="75000"/>
                </a:schemeClr>
              </a:solidFill>
              <a:highlight>
                <a:srgbClr val="C0C0C0"/>
              </a:highlight>
            </a:endParaRPr>
          </a:p>
        </p:txBody>
      </p:sp>
      <p:pic>
        <p:nvPicPr>
          <p:cNvPr id="124" name="H" descr="H">
            <a:extLst>
              <a:ext uri="{FF2B5EF4-FFF2-40B4-BE49-F238E27FC236}">
                <a16:creationId xmlns:a16="http://schemas.microsoft.com/office/drawing/2014/main" id="{DBC7AB9E-6A1B-4C4F-84E0-1BE336762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0554" y="18231068"/>
            <a:ext cx="796025" cy="796025"/>
          </a:xfrm>
          <a:prstGeom prst="rect">
            <a:avLst/>
          </a:prstGeom>
        </p:spPr>
      </p:pic>
      <p:sp>
        <p:nvSpPr>
          <p:cNvPr id="145" name="Rectangle 144">
            <a:extLst>
              <a:ext uri="{FF2B5EF4-FFF2-40B4-BE49-F238E27FC236}">
                <a16:creationId xmlns:a16="http://schemas.microsoft.com/office/drawing/2014/main" id="{B6ECFDD3-3E8C-3B42-8ED7-D06F08BBB7A2}"/>
              </a:ext>
            </a:extLst>
          </p:cNvPr>
          <p:cNvSpPr/>
          <p:nvPr/>
        </p:nvSpPr>
        <p:spPr>
          <a:xfrm>
            <a:off x="0" y="31804891"/>
            <a:ext cx="43891200" cy="130599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highlight>
                <a:srgbClr val="00FFFF"/>
              </a:highlight>
            </a:endParaRPr>
          </a:p>
        </p:txBody>
      </p:sp>
      <p:sp>
        <p:nvSpPr>
          <p:cNvPr id="157" name="Rectangle 156">
            <a:extLst>
              <a:ext uri="{FF2B5EF4-FFF2-40B4-BE49-F238E27FC236}">
                <a16:creationId xmlns:a16="http://schemas.microsoft.com/office/drawing/2014/main" id="{603F2BB4-7548-0C45-9806-8F81A0085E02}"/>
              </a:ext>
            </a:extLst>
          </p:cNvPr>
          <p:cNvSpPr/>
          <p:nvPr/>
        </p:nvSpPr>
        <p:spPr>
          <a:xfrm>
            <a:off x="881389" y="12028130"/>
            <a:ext cx="7948230" cy="6555641"/>
          </a:xfrm>
          <a:prstGeom prst="rect">
            <a:avLst/>
          </a:prstGeom>
        </p:spPr>
        <p:txBody>
          <a:bodyPr wrap="square">
            <a:spAutoFit/>
          </a:bodyPr>
          <a:lstStyle/>
          <a:p>
            <a:pPr algn="just"/>
            <a:r>
              <a:rPr lang="en-US" sz="4000" dirty="0"/>
              <a:t>Sometimes people are in a state of dilemma that how to make a food which are delicious in taste and don't know about recipe of food item. </a:t>
            </a:r>
          </a:p>
          <a:p>
            <a:pPr algn="just"/>
            <a:endParaRPr lang="en-US" sz="1600" dirty="0"/>
          </a:p>
          <a:p>
            <a:pPr algn="just"/>
            <a:r>
              <a:rPr lang="en-US" sz="4000" dirty="0"/>
              <a:t>we have designed one stop solution where you can just put image of dish you want to make or just enter the name of that recipe and by proceeding further you would get the steps to make that recipe.</a:t>
            </a:r>
          </a:p>
        </p:txBody>
      </p:sp>
      <p:pic>
        <p:nvPicPr>
          <p:cNvPr id="153" name="Picture 152">
            <a:extLst>
              <a:ext uri="{FF2B5EF4-FFF2-40B4-BE49-F238E27FC236}">
                <a16:creationId xmlns:a16="http://schemas.microsoft.com/office/drawing/2014/main" id="{D133FD63-6017-4274-B33A-AB931650929B}"/>
              </a:ext>
            </a:extLst>
          </p:cNvPr>
          <p:cNvPicPr>
            <a:picLocks noChangeAspect="1"/>
          </p:cNvPicPr>
          <p:nvPr/>
        </p:nvPicPr>
        <p:blipFill>
          <a:blip r:embed="rId3"/>
          <a:stretch>
            <a:fillRect/>
          </a:stretch>
        </p:blipFill>
        <p:spPr>
          <a:xfrm>
            <a:off x="648819" y="336883"/>
            <a:ext cx="5172957" cy="4927924"/>
          </a:xfrm>
          <a:prstGeom prst="rect">
            <a:avLst/>
          </a:prstGeom>
        </p:spPr>
      </p:pic>
      <p:sp>
        <p:nvSpPr>
          <p:cNvPr id="154" name="Title 1">
            <a:extLst>
              <a:ext uri="{FF2B5EF4-FFF2-40B4-BE49-F238E27FC236}">
                <a16:creationId xmlns:a16="http://schemas.microsoft.com/office/drawing/2014/main" id="{A75FC9D2-00A5-4AD4-A742-16D077780733}"/>
              </a:ext>
            </a:extLst>
          </p:cNvPr>
          <p:cNvSpPr txBox="1">
            <a:spLocks/>
          </p:cNvSpPr>
          <p:nvPr/>
        </p:nvSpPr>
        <p:spPr>
          <a:xfrm>
            <a:off x="3807823" y="1234003"/>
            <a:ext cx="37322758" cy="4014451"/>
          </a:xfrm>
          <a:prstGeom prst="rect">
            <a:avLst/>
          </a:prstGeom>
        </p:spPr>
        <p:txBody>
          <a:bodyPr vert="horz" lIns="91440" tIns="45719" rIns="91440" bIns="45719" rtlCol="0" anchor="b">
            <a:noAutofit/>
          </a:bodyPr>
          <a:lstStyle>
            <a:lvl1pPr algn="ctr" defTabSz="5120640" rtl="0" eaLnBrk="1" latinLnBrk="0" hangingPunct="1">
              <a:lnSpc>
                <a:spcPct val="90000"/>
              </a:lnSpc>
              <a:spcBef>
                <a:spcPct val="0"/>
              </a:spcBef>
              <a:buNone/>
              <a:defRPr sz="33600" kern="1200">
                <a:solidFill>
                  <a:schemeClr val="tx1"/>
                </a:solidFill>
                <a:latin typeface="+mj-lt"/>
                <a:ea typeface="+mj-ea"/>
                <a:cs typeface="+mj-cs"/>
              </a:defRPr>
            </a:lvl1pPr>
          </a:lstStyle>
          <a:p>
            <a:r>
              <a:rPr lang="en-US" sz="6600" b="1" dirty="0">
                <a:latin typeface="+mn-lt"/>
              </a:rPr>
              <a:t>INFORMATION AND TECHNOLOGY DEPARTMENT </a:t>
            </a:r>
          </a:p>
          <a:p>
            <a:r>
              <a:rPr lang="en-US" sz="6600" b="1" dirty="0">
                <a:latin typeface="+mn-lt"/>
              </a:rPr>
              <a:t>BIRLA VISHVAKARMA MAHAVIDYALAYA ENGINEERING COLLEGE  (An Autonomous Institution)</a:t>
            </a:r>
            <a:endParaRPr lang="en-US" sz="6600" b="1" dirty="0">
              <a:latin typeface="+mn-lt"/>
              <a:ea typeface="Encode Sans Normal Black" charset="0"/>
              <a:cs typeface="Times New Roman" panose="02020603050405020304" pitchFamily="18" charset="0"/>
            </a:endParaRPr>
          </a:p>
        </p:txBody>
      </p:sp>
      <p:sp>
        <p:nvSpPr>
          <p:cNvPr id="156" name="Title 1"/>
          <p:cNvSpPr>
            <a:spLocks noGrp="1"/>
          </p:cNvSpPr>
          <p:nvPr>
            <p:ph type="ctrTitle"/>
          </p:nvPr>
        </p:nvSpPr>
        <p:spPr>
          <a:xfrm>
            <a:off x="8768422" y="-554130"/>
            <a:ext cx="27792496" cy="2655150"/>
          </a:xfrm>
        </p:spPr>
        <p:txBody>
          <a:bodyPr anchor="b">
            <a:normAutofit/>
          </a:bodyPr>
          <a:lstStyle/>
          <a:p>
            <a:pPr algn="l"/>
            <a:r>
              <a:rPr lang="en-IN" sz="13000" b="1" dirty="0"/>
              <a:t>MyPlate - Food Recipe Generator System </a:t>
            </a:r>
            <a:endParaRPr lang="en-US" sz="13000" b="1" dirty="0">
              <a:latin typeface="Encode Sans Normal Black" charset="0"/>
              <a:ea typeface="Encode Sans Normal Black" charset="0"/>
              <a:cs typeface="Encode Sans Normal Black" charset="0"/>
            </a:endParaRPr>
          </a:p>
        </p:txBody>
      </p:sp>
      <p:sp>
        <p:nvSpPr>
          <p:cNvPr id="163" name="Rectangle 162">
            <a:extLst>
              <a:ext uri="{FF2B5EF4-FFF2-40B4-BE49-F238E27FC236}">
                <a16:creationId xmlns:a16="http://schemas.microsoft.com/office/drawing/2014/main" id="{C36B8CEC-2624-4D14-BF3B-156D8957E917}"/>
              </a:ext>
            </a:extLst>
          </p:cNvPr>
          <p:cNvSpPr/>
          <p:nvPr/>
        </p:nvSpPr>
        <p:spPr>
          <a:xfrm>
            <a:off x="18015048" y="2052982"/>
            <a:ext cx="10994978" cy="1107996"/>
          </a:xfrm>
          <a:prstGeom prst="rect">
            <a:avLst/>
          </a:prstGeom>
        </p:spPr>
        <p:txBody>
          <a:bodyPr wrap="square">
            <a:spAutoFit/>
          </a:bodyPr>
          <a:lstStyle/>
          <a:p>
            <a:r>
              <a:rPr lang="en-IN" sz="6600" b="1" dirty="0"/>
              <a:t>Subject: Project - II (4IT32)</a:t>
            </a:r>
          </a:p>
        </p:txBody>
      </p:sp>
      <p:sp>
        <p:nvSpPr>
          <p:cNvPr id="190" name="Rectangle 189">
            <a:extLst>
              <a:ext uri="{FF2B5EF4-FFF2-40B4-BE49-F238E27FC236}">
                <a16:creationId xmlns:a16="http://schemas.microsoft.com/office/drawing/2014/main" id="{603F2BB4-7548-0C45-9806-8F81A0085E02}"/>
              </a:ext>
            </a:extLst>
          </p:cNvPr>
          <p:cNvSpPr/>
          <p:nvPr/>
        </p:nvSpPr>
        <p:spPr>
          <a:xfrm>
            <a:off x="9754344" y="12925551"/>
            <a:ext cx="9844459" cy="2631490"/>
          </a:xfrm>
          <a:prstGeom prst="rect">
            <a:avLst/>
          </a:prstGeom>
        </p:spPr>
        <p:txBody>
          <a:bodyPr wrap="square">
            <a:spAutoFit/>
          </a:bodyPr>
          <a:lstStyle/>
          <a:p>
            <a:pPr marL="571500" indent="-571500" algn="just">
              <a:buFont typeface="Wingdings" panose="05000000000000000000" pitchFamily="2" charset="2"/>
              <a:buChar char="Ø"/>
            </a:pPr>
            <a:r>
              <a:rPr lang="en-US" sz="3900" b="1" dirty="0">
                <a:solidFill>
                  <a:srgbClr val="000000"/>
                </a:solidFill>
                <a:latin typeface="Open Sans" charset="0"/>
                <a:ea typeface="Open Sans" charset="0"/>
                <a:cs typeface="Open Sans" charset="0"/>
              </a:rPr>
              <a:t>Dataset creation</a:t>
            </a:r>
          </a:p>
          <a:p>
            <a:pPr lvl="0" algn="just">
              <a:spcBef>
                <a:spcPts val="600"/>
              </a:spcBef>
              <a:buClr>
                <a:srgbClr val="7DFFB1"/>
              </a:buClr>
              <a:buSzPts val="2400"/>
            </a:pPr>
            <a:r>
              <a:rPr lang="en-US" sz="3900" dirty="0"/>
              <a:t>Created our own dataset of Indian food items which contains 50 food items and in each we have 150 images of that food.</a:t>
            </a:r>
            <a:endParaRPr lang="en-US" sz="3900" kern="0" dirty="0">
              <a:ea typeface="Titillium Web Light"/>
              <a:cs typeface="Titillium Web Light"/>
              <a:sym typeface="Titillium Web Light"/>
            </a:endParaRPr>
          </a:p>
        </p:txBody>
      </p:sp>
      <p:sp>
        <p:nvSpPr>
          <p:cNvPr id="191" name="Rectangle 190">
            <a:extLst>
              <a:ext uri="{FF2B5EF4-FFF2-40B4-BE49-F238E27FC236}">
                <a16:creationId xmlns:a16="http://schemas.microsoft.com/office/drawing/2014/main" id="{603F2BB4-7548-0C45-9806-8F81A0085E02}"/>
              </a:ext>
            </a:extLst>
          </p:cNvPr>
          <p:cNvSpPr/>
          <p:nvPr/>
        </p:nvSpPr>
        <p:spPr>
          <a:xfrm>
            <a:off x="9872690" y="15799496"/>
            <a:ext cx="9713594" cy="7078861"/>
          </a:xfrm>
          <a:prstGeom prst="rect">
            <a:avLst/>
          </a:prstGeom>
        </p:spPr>
        <p:txBody>
          <a:bodyPr wrap="square">
            <a:spAutoFit/>
          </a:bodyPr>
          <a:lstStyle/>
          <a:p>
            <a:pPr marL="571500" indent="-571500" algn="just">
              <a:buFont typeface="Wingdings" panose="05000000000000000000" pitchFamily="2" charset="2"/>
              <a:buChar char="Ø"/>
            </a:pPr>
            <a:r>
              <a:rPr lang="en-US" sz="3900" b="1" dirty="0">
                <a:solidFill>
                  <a:srgbClr val="000000"/>
                </a:solidFill>
                <a:latin typeface="Open Sans" charset="0"/>
                <a:ea typeface="Open Sans" charset="0"/>
                <a:cs typeface="Open Sans" charset="0"/>
              </a:rPr>
              <a:t>Training  model</a:t>
            </a:r>
          </a:p>
          <a:p>
            <a:pPr algn="just"/>
            <a:endParaRPr lang="en-US" sz="1400" b="1" dirty="0">
              <a:solidFill>
                <a:srgbClr val="000000"/>
              </a:solidFill>
              <a:latin typeface="Open Sans" charset="0"/>
              <a:ea typeface="Open Sans" charset="0"/>
              <a:cs typeface="Open Sans" charset="0"/>
            </a:endParaRPr>
          </a:p>
          <a:p>
            <a:pPr algn="just"/>
            <a:r>
              <a:rPr lang="en-US" sz="3900" dirty="0"/>
              <a:t>For training and testing we are using 70% images to train set</a:t>
            </a:r>
          </a:p>
          <a:p>
            <a:pPr algn="just"/>
            <a:endParaRPr lang="en-US" sz="1600" b="1" dirty="0">
              <a:solidFill>
                <a:srgbClr val="000000"/>
              </a:solidFill>
              <a:latin typeface="Open Sans" charset="0"/>
              <a:ea typeface="Open Sans" charset="0"/>
              <a:cs typeface="Open Sans" charset="0"/>
            </a:endParaRPr>
          </a:p>
          <a:p>
            <a:pPr algn="just"/>
            <a:r>
              <a:rPr lang="en-US" sz="3900" dirty="0"/>
              <a:t>For feature extraction from the images we used VGG16 which is a convolutional neural network model.</a:t>
            </a:r>
          </a:p>
          <a:p>
            <a:pPr algn="just"/>
            <a:endParaRPr lang="en-US" b="1" dirty="0">
              <a:solidFill>
                <a:srgbClr val="000000"/>
              </a:solidFill>
              <a:latin typeface="Open Sans" charset="0"/>
              <a:ea typeface="Open Sans" charset="0"/>
              <a:cs typeface="Open Sans" charset="0"/>
            </a:endParaRPr>
          </a:p>
          <a:p>
            <a:pPr lvl="0" algn="just">
              <a:spcBef>
                <a:spcPts val="600"/>
              </a:spcBef>
              <a:buClr>
                <a:srgbClr val="7DFFB1"/>
              </a:buClr>
              <a:buSzPts val="2400"/>
            </a:pPr>
            <a:r>
              <a:rPr lang="en-US" sz="3900" dirty="0"/>
              <a:t>We trained our model using various pre trained models like mobilenetV2, InceptionV3, Resnet50. </a:t>
            </a:r>
          </a:p>
          <a:p>
            <a:pPr lvl="0" algn="just">
              <a:spcBef>
                <a:spcPts val="600"/>
              </a:spcBef>
              <a:buClr>
                <a:srgbClr val="7DFFB1"/>
              </a:buClr>
              <a:buSzPts val="2400"/>
            </a:pPr>
            <a:endParaRPr lang="en-US" sz="3900" dirty="0"/>
          </a:p>
        </p:txBody>
      </p:sp>
      <p:sp>
        <p:nvSpPr>
          <p:cNvPr id="203" name="Rectangle 202">
            <a:extLst>
              <a:ext uri="{FF2B5EF4-FFF2-40B4-BE49-F238E27FC236}">
                <a16:creationId xmlns:a16="http://schemas.microsoft.com/office/drawing/2014/main" id="{B5EA4231-6DC5-2942-B047-C5DCDA6633D8}"/>
              </a:ext>
            </a:extLst>
          </p:cNvPr>
          <p:cNvSpPr/>
          <p:nvPr/>
        </p:nvSpPr>
        <p:spPr>
          <a:xfrm>
            <a:off x="21653257" y="18475700"/>
            <a:ext cx="7191392" cy="530210"/>
          </a:xfrm>
          <a:prstGeom prst="rect">
            <a:avLst/>
          </a:prstGeom>
        </p:spPr>
        <p:txBody>
          <a:bodyPr wrap="none">
            <a:spAutoFit/>
          </a:bodyPr>
          <a:lstStyle/>
          <a:p>
            <a:pPr>
              <a:lnSpc>
                <a:spcPts val="2944"/>
              </a:lnSpc>
              <a:spcAft>
                <a:spcPts val="768"/>
              </a:spcAft>
              <a:defRPr/>
            </a:pPr>
            <a:r>
              <a:rPr lang="en-US" sz="5400" b="1" dirty="0">
                <a:solidFill>
                  <a:srgbClr val="00008F"/>
                </a:solidFill>
                <a:latin typeface="Raleway ExtraBold" panose="020B0003030101060003" pitchFamily="34" charset="0"/>
              </a:rPr>
              <a:t>Detection from Image</a:t>
            </a:r>
          </a:p>
        </p:txBody>
      </p:sp>
      <p:sp>
        <p:nvSpPr>
          <p:cNvPr id="218" name="Rectangle 217">
            <a:extLst>
              <a:ext uri="{FF2B5EF4-FFF2-40B4-BE49-F238E27FC236}">
                <a16:creationId xmlns:a16="http://schemas.microsoft.com/office/drawing/2014/main" id="{C36B8CEC-2624-4D14-BF3B-156D8957E917}"/>
              </a:ext>
            </a:extLst>
          </p:cNvPr>
          <p:cNvSpPr/>
          <p:nvPr/>
        </p:nvSpPr>
        <p:spPr>
          <a:xfrm>
            <a:off x="12858712" y="31946956"/>
            <a:ext cx="31032488" cy="923330"/>
          </a:xfrm>
          <a:prstGeom prst="rect">
            <a:avLst/>
          </a:prstGeom>
        </p:spPr>
        <p:txBody>
          <a:bodyPr wrap="square">
            <a:spAutoFit/>
          </a:bodyPr>
          <a:lstStyle/>
          <a:p>
            <a:r>
              <a:rPr lang="en-IN" sz="5400" dirty="0"/>
              <a:t>18IT444 – </a:t>
            </a:r>
            <a:r>
              <a:rPr lang="en-IN" sz="5400" dirty="0" err="1"/>
              <a:t>Ratnani</a:t>
            </a:r>
            <a:r>
              <a:rPr lang="en-IN" sz="5400" dirty="0"/>
              <a:t> </a:t>
            </a:r>
            <a:r>
              <a:rPr lang="en-IN" sz="5400" dirty="0" err="1"/>
              <a:t>Satyarth</a:t>
            </a:r>
            <a:r>
              <a:rPr lang="en-IN" sz="5400" dirty="0"/>
              <a:t>      18IT458 – Thakkar </a:t>
            </a:r>
            <a:r>
              <a:rPr lang="en-IN" sz="5400" dirty="0" err="1"/>
              <a:t>Kishan</a:t>
            </a:r>
            <a:r>
              <a:rPr lang="en-IN" sz="5400" dirty="0"/>
              <a:t>      18IT463 – Patel Shubham      18IT464 – Patel Keyur </a:t>
            </a:r>
          </a:p>
        </p:txBody>
      </p:sp>
      <p:cxnSp>
        <p:nvCxnSpPr>
          <p:cNvPr id="17" name="Straight Connector 16">
            <a:extLst>
              <a:ext uri="{FF2B5EF4-FFF2-40B4-BE49-F238E27FC236}">
                <a16:creationId xmlns:a16="http://schemas.microsoft.com/office/drawing/2014/main" id="{75758003-02F3-49AC-B045-5AA124F8B1DC}"/>
              </a:ext>
            </a:extLst>
          </p:cNvPr>
          <p:cNvCxnSpPr>
            <a:cxnSpLocks/>
          </p:cNvCxnSpPr>
          <p:nvPr/>
        </p:nvCxnSpPr>
        <p:spPr>
          <a:xfrm>
            <a:off x="9341493" y="31804891"/>
            <a:ext cx="0" cy="1305991"/>
          </a:xfrm>
          <a:prstGeom prst="line">
            <a:avLst/>
          </a:prstGeom>
          <a:ln w="38100">
            <a:solidFill>
              <a:schemeClr val="tx1">
                <a:lumMod val="65000"/>
                <a:lumOff val="35000"/>
              </a:schemeClr>
            </a:solidFill>
          </a:ln>
        </p:spPr>
        <p:style>
          <a:lnRef idx="3">
            <a:schemeClr val="accent5"/>
          </a:lnRef>
          <a:fillRef idx="0">
            <a:schemeClr val="accent5"/>
          </a:fillRef>
          <a:effectRef idx="2">
            <a:schemeClr val="accent5"/>
          </a:effectRef>
          <a:fontRef idx="minor">
            <a:schemeClr val="tx1"/>
          </a:fontRef>
        </p:style>
      </p:cxnSp>
      <p:sp>
        <p:nvSpPr>
          <p:cNvPr id="80" name="Rectangle 79">
            <a:extLst>
              <a:ext uri="{FF2B5EF4-FFF2-40B4-BE49-F238E27FC236}">
                <a16:creationId xmlns:a16="http://schemas.microsoft.com/office/drawing/2014/main" id="{F5AD7523-6335-4947-A8BF-16FB49F13CC9}"/>
              </a:ext>
            </a:extLst>
          </p:cNvPr>
          <p:cNvSpPr/>
          <p:nvPr/>
        </p:nvSpPr>
        <p:spPr>
          <a:xfrm>
            <a:off x="867350" y="7096471"/>
            <a:ext cx="7948230" cy="3170099"/>
          </a:xfrm>
          <a:prstGeom prst="rect">
            <a:avLst/>
          </a:prstGeom>
        </p:spPr>
        <p:txBody>
          <a:bodyPr wrap="square">
            <a:spAutoFit/>
          </a:bodyPr>
          <a:lstStyle/>
          <a:p>
            <a:pPr algn="just"/>
            <a:r>
              <a:rPr lang="en-US" sz="4000" dirty="0"/>
              <a:t>The system accurately detects the food item from image with its recipe and it also provides recipe by search option, with an attractive website interface.</a:t>
            </a:r>
            <a:endParaRPr lang="en-US" sz="6000" dirty="0">
              <a:solidFill>
                <a:srgbClr val="000000"/>
              </a:solidFill>
              <a:latin typeface="Open Sans" charset="0"/>
              <a:ea typeface="Open Sans" charset="0"/>
              <a:cs typeface="Open Sans" charset="0"/>
            </a:endParaRPr>
          </a:p>
        </p:txBody>
      </p:sp>
      <p:sp>
        <p:nvSpPr>
          <p:cNvPr id="4" name="Rectangle: Rounded Corners 3">
            <a:extLst>
              <a:ext uri="{FF2B5EF4-FFF2-40B4-BE49-F238E27FC236}">
                <a16:creationId xmlns:a16="http://schemas.microsoft.com/office/drawing/2014/main" id="{4603B4E3-2CA5-49FE-A581-23890DB280EB}"/>
              </a:ext>
            </a:extLst>
          </p:cNvPr>
          <p:cNvSpPr/>
          <p:nvPr/>
        </p:nvSpPr>
        <p:spPr>
          <a:xfrm>
            <a:off x="763151" y="5976888"/>
            <a:ext cx="8331025"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Abstract</a:t>
            </a:r>
            <a:endParaRPr lang="en-IN" sz="2000" b="1" dirty="0">
              <a:solidFill>
                <a:schemeClr val="tx1"/>
              </a:solidFill>
            </a:endParaRPr>
          </a:p>
        </p:txBody>
      </p:sp>
      <p:sp>
        <p:nvSpPr>
          <p:cNvPr id="84" name="Rectangle: Rounded Corners 83">
            <a:extLst>
              <a:ext uri="{FF2B5EF4-FFF2-40B4-BE49-F238E27FC236}">
                <a16:creationId xmlns:a16="http://schemas.microsoft.com/office/drawing/2014/main" id="{C404EB90-2ECD-44D7-B039-2C7AC6B0E455}"/>
              </a:ext>
            </a:extLst>
          </p:cNvPr>
          <p:cNvSpPr/>
          <p:nvPr/>
        </p:nvSpPr>
        <p:spPr>
          <a:xfrm>
            <a:off x="914509" y="10656532"/>
            <a:ext cx="7901071" cy="957482"/>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Introduction</a:t>
            </a:r>
            <a:endParaRPr lang="en-IN" sz="2000" b="1" dirty="0">
              <a:solidFill>
                <a:schemeClr val="tx1"/>
              </a:solidFill>
            </a:endParaRPr>
          </a:p>
        </p:txBody>
      </p:sp>
      <p:sp>
        <p:nvSpPr>
          <p:cNvPr id="85" name="Rectangle: Rounded Corners 84">
            <a:extLst>
              <a:ext uri="{FF2B5EF4-FFF2-40B4-BE49-F238E27FC236}">
                <a16:creationId xmlns:a16="http://schemas.microsoft.com/office/drawing/2014/main" id="{4AB0E857-6B69-4243-9D99-4B70950C2486}"/>
              </a:ext>
            </a:extLst>
          </p:cNvPr>
          <p:cNvSpPr/>
          <p:nvPr/>
        </p:nvSpPr>
        <p:spPr>
          <a:xfrm>
            <a:off x="867350" y="19236589"/>
            <a:ext cx="7901071" cy="957482"/>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Flow chart</a:t>
            </a:r>
            <a:endParaRPr lang="en-IN" sz="2000" b="1" dirty="0">
              <a:solidFill>
                <a:schemeClr val="tx1"/>
              </a:solidFill>
            </a:endParaRPr>
          </a:p>
        </p:txBody>
      </p:sp>
      <p:sp>
        <p:nvSpPr>
          <p:cNvPr id="87" name="Rectangle: Rounded Corners 86">
            <a:extLst>
              <a:ext uri="{FF2B5EF4-FFF2-40B4-BE49-F238E27FC236}">
                <a16:creationId xmlns:a16="http://schemas.microsoft.com/office/drawing/2014/main" id="{02560FA9-04EA-4EFB-A413-E8183CA52A1E}"/>
              </a:ext>
            </a:extLst>
          </p:cNvPr>
          <p:cNvSpPr/>
          <p:nvPr/>
        </p:nvSpPr>
        <p:spPr>
          <a:xfrm>
            <a:off x="9914292" y="11646582"/>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Project Implementation</a:t>
            </a:r>
            <a:endParaRPr lang="en-IN" sz="2000" b="1" dirty="0">
              <a:solidFill>
                <a:schemeClr val="tx1"/>
              </a:solidFill>
            </a:endParaRPr>
          </a:p>
        </p:txBody>
      </p:sp>
      <p:pic>
        <p:nvPicPr>
          <p:cNvPr id="20" name="Picture 19">
            <a:extLst>
              <a:ext uri="{FF2B5EF4-FFF2-40B4-BE49-F238E27FC236}">
                <a16:creationId xmlns:a16="http://schemas.microsoft.com/office/drawing/2014/main" id="{D0434671-2224-400B-915D-05E143AF65EB}"/>
              </a:ext>
            </a:extLst>
          </p:cNvPr>
          <p:cNvPicPr>
            <a:picLocks noChangeAspect="1"/>
          </p:cNvPicPr>
          <p:nvPr/>
        </p:nvPicPr>
        <p:blipFill>
          <a:blip r:embed="rId4"/>
          <a:stretch>
            <a:fillRect/>
          </a:stretch>
        </p:blipFill>
        <p:spPr>
          <a:xfrm>
            <a:off x="14735153" y="22027436"/>
            <a:ext cx="5340095" cy="3789745"/>
          </a:xfrm>
          <a:prstGeom prst="rect">
            <a:avLst/>
          </a:prstGeom>
        </p:spPr>
      </p:pic>
      <p:pic>
        <p:nvPicPr>
          <p:cNvPr id="22" name="Picture 21">
            <a:extLst>
              <a:ext uri="{FF2B5EF4-FFF2-40B4-BE49-F238E27FC236}">
                <a16:creationId xmlns:a16="http://schemas.microsoft.com/office/drawing/2014/main" id="{FE423D05-EB13-42E8-86C4-79556B0FDDBE}"/>
              </a:ext>
            </a:extLst>
          </p:cNvPr>
          <p:cNvPicPr>
            <a:picLocks noChangeAspect="1"/>
          </p:cNvPicPr>
          <p:nvPr/>
        </p:nvPicPr>
        <p:blipFill>
          <a:blip r:embed="rId5"/>
          <a:stretch>
            <a:fillRect/>
          </a:stretch>
        </p:blipFill>
        <p:spPr>
          <a:xfrm>
            <a:off x="9395058" y="22071723"/>
            <a:ext cx="5340096" cy="3789745"/>
          </a:xfrm>
          <a:prstGeom prst="rect">
            <a:avLst/>
          </a:prstGeom>
        </p:spPr>
      </p:pic>
      <p:sp>
        <p:nvSpPr>
          <p:cNvPr id="90" name="Rectangle 89">
            <a:extLst>
              <a:ext uri="{FF2B5EF4-FFF2-40B4-BE49-F238E27FC236}">
                <a16:creationId xmlns:a16="http://schemas.microsoft.com/office/drawing/2014/main" id="{602F732C-B769-468C-95CA-A1E5BB0D5925}"/>
              </a:ext>
            </a:extLst>
          </p:cNvPr>
          <p:cNvSpPr/>
          <p:nvPr/>
        </p:nvSpPr>
        <p:spPr>
          <a:xfrm>
            <a:off x="9848860" y="28786513"/>
            <a:ext cx="9663364" cy="2631490"/>
          </a:xfrm>
          <a:prstGeom prst="rect">
            <a:avLst/>
          </a:prstGeom>
        </p:spPr>
        <p:txBody>
          <a:bodyPr wrap="square">
            <a:spAutoFit/>
          </a:bodyPr>
          <a:lstStyle/>
          <a:p>
            <a:pPr marL="571500" indent="-571500" algn="just">
              <a:buFont typeface="Wingdings" panose="05000000000000000000" pitchFamily="2" charset="2"/>
              <a:buChar char="Ø"/>
            </a:pPr>
            <a:r>
              <a:rPr lang="en-IN" sz="3900" b="1" dirty="0">
                <a:latin typeface="Open Sans" panose="020B0606030504020204" pitchFamily="34" charset="0"/>
                <a:ea typeface="Open Sans" panose="020B0606030504020204" pitchFamily="34" charset="0"/>
                <a:cs typeface="Open Sans" panose="020B0606030504020204" pitchFamily="34" charset="0"/>
              </a:rPr>
              <a:t>Recipe Search API</a:t>
            </a:r>
            <a:endParaRPr lang="en-US" sz="3900" b="1" dirty="0">
              <a:solidFill>
                <a:srgbClr val="000000"/>
              </a:solidFill>
              <a:latin typeface="Open Sans" charset="0"/>
              <a:ea typeface="Open Sans" charset="0"/>
              <a:cs typeface="Open Sans" charset="0"/>
            </a:endParaRPr>
          </a:p>
          <a:p>
            <a:pPr lvl="0" algn="just">
              <a:spcBef>
                <a:spcPts val="600"/>
              </a:spcBef>
              <a:buClr>
                <a:srgbClr val="7DFFB1"/>
              </a:buClr>
              <a:buSzPts val="2400"/>
            </a:pPr>
            <a:r>
              <a:rPr lang="en-US" sz="3900" dirty="0" err="1"/>
              <a:t>Edamam's</a:t>
            </a:r>
            <a:r>
              <a:rPr lang="en-US" sz="3900" dirty="0"/>
              <a:t> Recipe Search API lets you integrate recipes and faceted recipe search into your websites or mobile applications.</a:t>
            </a:r>
            <a:endParaRPr lang="en-US" sz="3900" kern="0" dirty="0">
              <a:ea typeface="Titillium Web Light"/>
              <a:cs typeface="Titillium Web Light"/>
              <a:sym typeface="Titillium Web Light"/>
            </a:endParaRPr>
          </a:p>
        </p:txBody>
      </p:sp>
      <p:sp>
        <p:nvSpPr>
          <p:cNvPr id="96" name="Rectangle: Rounded Corners 95">
            <a:extLst>
              <a:ext uri="{FF2B5EF4-FFF2-40B4-BE49-F238E27FC236}">
                <a16:creationId xmlns:a16="http://schemas.microsoft.com/office/drawing/2014/main" id="{E833148A-DF89-4541-A274-5CA8409B7F58}"/>
              </a:ext>
            </a:extLst>
          </p:cNvPr>
          <p:cNvSpPr/>
          <p:nvPr/>
        </p:nvSpPr>
        <p:spPr>
          <a:xfrm>
            <a:off x="20739128" y="5991338"/>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Login Page</a:t>
            </a:r>
            <a:endParaRPr lang="en-IN" sz="2000" b="1" dirty="0">
              <a:solidFill>
                <a:schemeClr val="tx1"/>
              </a:solidFill>
            </a:endParaRPr>
          </a:p>
        </p:txBody>
      </p:sp>
      <p:sp>
        <p:nvSpPr>
          <p:cNvPr id="97" name="Rectangle: Rounded Corners 96">
            <a:extLst>
              <a:ext uri="{FF2B5EF4-FFF2-40B4-BE49-F238E27FC236}">
                <a16:creationId xmlns:a16="http://schemas.microsoft.com/office/drawing/2014/main" id="{3ECAD9D4-994D-44A6-A478-6E5CEF0264A5}"/>
              </a:ext>
            </a:extLst>
          </p:cNvPr>
          <p:cNvSpPr/>
          <p:nvPr/>
        </p:nvSpPr>
        <p:spPr>
          <a:xfrm>
            <a:off x="20821419" y="12702163"/>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Home page</a:t>
            </a:r>
            <a:endParaRPr lang="en-IN" sz="2000" b="1" dirty="0">
              <a:solidFill>
                <a:schemeClr val="tx1"/>
              </a:solidFill>
            </a:endParaRPr>
          </a:p>
        </p:txBody>
      </p:sp>
      <p:pic>
        <p:nvPicPr>
          <p:cNvPr id="31" name="Picture 30">
            <a:extLst>
              <a:ext uri="{FF2B5EF4-FFF2-40B4-BE49-F238E27FC236}">
                <a16:creationId xmlns:a16="http://schemas.microsoft.com/office/drawing/2014/main" id="{017B832F-FFDB-4E0C-A62E-D6AC13675E29}"/>
              </a:ext>
            </a:extLst>
          </p:cNvPr>
          <p:cNvPicPr>
            <a:picLocks noChangeAspect="1"/>
          </p:cNvPicPr>
          <p:nvPr/>
        </p:nvPicPr>
        <p:blipFill rotWithShape="1">
          <a:blip r:embed="rId6"/>
          <a:srcRect l="3818" t="8574" r="4184"/>
          <a:stretch/>
        </p:blipFill>
        <p:spPr>
          <a:xfrm>
            <a:off x="20690554" y="14184759"/>
            <a:ext cx="9964169" cy="5408645"/>
          </a:xfrm>
          <a:prstGeom prst="rect">
            <a:avLst/>
          </a:prstGeom>
        </p:spPr>
      </p:pic>
      <p:sp>
        <p:nvSpPr>
          <p:cNvPr id="101" name="Rectangle: Rounded Corners 100">
            <a:extLst>
              <a:ext uri="{FF2B5EF4-FFF2-40B4-BE49-F238E27FC236}">
                <a16:creationId xmlns:a16="http://schemas.microsoft.com/office/drawing/2014/main" id="{E2FBB395-2680-4FE5-AC27-A4283645EB1E}"/>
              </a:ext>
            </a:extLst>
          </p:cNvPr>
          <p:cNvSpPr/>
          <p:nvPr/>
        </p:nvSpPr>
        <p:spPr>
          <a:xfrm>
            <a:off x="32045120" y="6051629"/>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Food detection</a:t>
            </a:r>
            <a:endParaRPr lang="en-IN" sz="2000" b="1" dirty="0">
              <a:solidFill>
                <a:schemeClr val="tx1"/>
              </a:solidFill>
            </a:endParaRPr>
          </a:p>
        </p:txBody>
      </p:sp>
      <p:pic>
        <p:nvPicPr>
          <p:cNvPr id="33" name="Picture 32">
            <a:extLst>
              <a:ext uri="{FF2B5EF4-FFF2-40B4-BE49-F238E27FC236}">
                <a16:creationId xmlns:a16="http://schemas.microsoft.com/office/drawing/2014/main" id="{A8FEA890-4212-4F5B-8DC3-C2A9F07E7EE2}"/>
              </a:ext>
            </a:extLst>
          </p:cNvPr>
          <p:cNvPicPr>
            <a:picLocks noChangeAspect="1"/>
          </p:cNvPicPr>
          <p:nvPr/>
        </p:nvPicPr>
        <p:blipFill>
          <a:blip r:embed="rId7"/>
          <a:stretch>
            <a:fillRect/>
          </a:stretch>
        </p:blipFill>
        <p:spPr>
          <a:xfrm>
            <a:off x="38575146" y="210973"/>
            <a:ext cx="4840267" cy="4949282"/>
          </a:xfrm>
          <a:prstGeom prst="ellipse">
            <a:avLst/>
          </a:prstGeom>
          <a:ln>
            <a:noFill/>
          </a:ln>
          <a:effectLst>
            <a:softEdge rad="112500"/>
          </a:effectLst>
        </p:spPr>
      </p:pic>
      <p:pic>
        <p:nvPicPr>
          <p:cNvPr id="35" name="Picture 34">
            <a:extLst>
              <a:ext uri="{FF2B5EF4-FFF2-40B4-BE49-F238E27FC236}">
                <a16:creationId xmlns:a16="http://schemas.microsoft.com/office/drawing/2014/main" id="{0881BE2B-808D-433A-98CE-CDA88F65C17B}"/>
              </a:ext>
            </a:extLst>
          </p:cNvPr>
          <p:cNvPicPr>
            <a:picLocks noChangeAspect="1"/>
          </p:cNvPicPr>
          <p:nvPr/>
        </p:nvPicPr>
        <p:blipFill rotWithShape="1">
          <a:blip r:embed="rId8"/>
          <a:srcRect l="5459" r="9497"/>
          <a:stretch/>
        </p:blipFill>
        <p:spPr>
          <a:xfrm>
            <a:off x="32060719" y="7249293"/>
            <a:ext cx="9713594" cy="4917191"/>
          </a:xfrm>
          <a:prstGeom prst="rect">
            <a:avLst/>
          </a:prstGeom>
        </p:spPr>
      </p:pic>
      <p:sp>
        <p:nvSpPr>
          <p:cNvPr id="106" name="Rectangle: Rounded Corners 105">
            <a:extLst>
              <a:ext uri="{FF2B5EF4-FFF2-40B4-BE49-F238E27FC236}">
                <a16:creationId xmlns:a16="http://schemas.microsoft.com/office/drawing/2014/main" id="{46807A3C-5252-4DD7-BC7C-9B3DD4D501EF}"/>
              </a:ext>
            </a:extLst>
          </p:cNvPr>
          <p:cNvSpPr/>
          <p:nvPr/>
        </p:nvSpPr>
        <p:spPr>
          <a:xfrm>
            <a:off x="31974068" y="12702163"/>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Food recipe</a:t>
            </a:r>
            <a:endParaRPr lang="en-IN" sz="2000" b="1" dirty="0">
              <a:solidFill>
                <a:schemeClr val="tx1"/>
              </a:solidFill>
            </a:endParaRPr>
          </a:p>
        </p:txBody>
      </p:sp>
      <p:pic>
        <p:nvPicPr>
          <p:cNvPr id="37" name="Picture 36">
            <a:extLst>
              <a:ext uri="{FF2B5EF4-FFF2-40B4-BE49-F238E27FC236}">
                <a16:creationId xmlns:a16="http://schemas.microsoft.com/office/drawing/2014/main" id="{7EE9F08D-2CEF-446B-858C-8E5511369D18}"/>
              </a:ext>
            </a:extLst>
          </p:cNvPr>
          <p:cNvPicPr>
            <a:picLocks noChangeAspect="1"/>
          </p:cNvPicPr>
          <p:nvPr/>
        </p:nvPicPr>
        <p:blipFill rotWithShape="1">
          <a:blip r:embed="rId9"/>
          <a:srcRect l="8017" r="15490"/>
          <a:stretch/>
        </p:blipFill>
        <p:spPr>
          <a:xfrm>
            <a:off x="32060719" y="14184759"/>
            <a:ext cx="9713594" cy="5463916"/>
          </a:xfrm>
          <a:prstGeom prst="rect">
            <a:avLst/>
          </a:prstGeom>
        </p:spPr>
      </p:pic>
      <p:sp>
        <p:nvSpPr>
          <p:cNvPr id="109" name="Rectangle: Rounded Corners 108">
            <a:extLst>
              <a:ext uri="{FF2B5EF4-FFF2-40B4-BE49-F238E27FC236}">
                <a16:creationId xmlns:a16="http://schemas.microsoft.com/office/drawing/2014/main" id="{3A7D565D-8B23-4137-BE2F-C1EBF04B296C}"/>
              </a:ext>
            </a:extLst>
          </p:cNvPr>
          <p:cNvSpPr/>
          <p:nvPr/>
        </p:nvSpPr>
        <p:spPr>
          <a:xfrm>
            <a:off x="31919833" y="20185883"/>
            <a:ext cx="9964169"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Food recipe by search</a:t>
            </a:r>
            <a:endParaRPr lang="en-IN" sz="2000" b="1" dirty="0">
              <a:solidFill>
                <a:schemeClr val="tx1"/>
              </a:solidFill>
            </a:endParaRPr>
          </a:p>
        </p:txBody>
      </p:sp>
      <p:pic>
        <p:nvPicPr>
          <p:cNvPr id="39" name="Picture 38">
            <a:extLst>
              <a:ext uri="{FF2B5EF4-FFF2-40B4-BE49-F238E27FC236}">
                <a16:creationId xmlns:a16="http://schemas.microsoft.com/office/drawing/2014/main" id="{FAED6696-2917-47B5-B165-64D2CE4A222B}"/>
              </a:ext>
            </a:extLst>
          </p:cNvPr>
          <p:cNvPicPr>
            <a:picLocks noChangeAspect="1"/>
          </p:cNvPicPr>
          <p:nvPr/>
        </p:nvPicPr>
        <p:blipFill rotWithShape="1">
          <a:blip r:embed="rId10"/>
          <a:srcRect l="11795" t="13595" r="11634" b="6542"/>
          <a:stretch/>
        </p:blipFill>
        <p:spPr>
          <a:xfrm>
            <a:off x="31974068" y="21576186"/>
            <a:ext cx="9964169" cy="4262705"/>
          </a:xfrm>
          <a:prstGeom prst="rect">
            <a:avLst/>
          </a:prstGeom>
        </p:spPr>
      </p:pic>
      <p:pic>
        <p:nvPicPr>
          <p:cNvPr id="41" name="Picture 40">
            <a:extLst>
              <a:ext uri="{FF2B5EF4-FFF2-40B4-BE49-F238E27FC236}">
                <a16:creationId xmlns:a16="http://schemas.microsoft.com/office/drawing/2014/main" id="{BF217F16-36AE-4C3A-AB31-E2745CEF9FCD}"/>
              </a:ext>
            </a:extLst>
          </p:cNvPr>
          <p:cNvPicPr>
            <a:picLocks noChangeAspect="1"/>
          </p:cNvPicPr>
          <p:nvPr/>
        </p:nvPicPr>
        <p:blipFill rotWithShape="1">
          <a:blip r:embed="rId11"/>
          <a:srcRect l="11829" t="4633" r="11245" b="6492"/>
          <a:stretch/>
        </p:blipFill>
        <p:spPr>
          <a:xfrm>
            <a:off x="20690552" y="7249293"/>
            <a:ext cx="9844459" cy="4917191"/>
          </a:xfrm>
          <a:prstGeom prst="rect">
            <a:avLst/>
          </a:prstGeom>
        </p:spPr>
      </p:pic>
      <p:sp>
        <p:nvSpPr>
          <p:cNvPr id="114" name="Rectangle: Rounded Corners 113">
            <a:extLst>
              <a:ext uri="{FF2B5EF4-FFF2-40B4-BE49-F238E27FC236}">
                <a16:creationId xmlns:a16="http://schemas.microsoft.com/office/drawing/2014/main" id="{637796E9-EABA-4D0D-99BC-77D02DF9F34B}"/>
              </a:ext>
            </a:extLst>
          </p:cNvPr>
          <p:cNvSpPr/>
          <p:nvPr/>
        </p:nvSpPr>
        <p:spPr>
          <a:xfrm>
            <a:off x="20821419" y="26400959"/>
            <a:ext cx="21116818"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Conclusion and future work</a:t>
            </a:r>
            <a:endParaRPr lang="en-IN" sz="2000" b="1" dirty="0">
              <a:solidFill>
                <a:schemeClr val="tx1"/>
              </a:solidFill>
            </a:endParaRPr>
          </a:p>
        </p:txBody>
      </p:sp>
      <p:sp>
        <p:nvSpPr>
          <p:cNvPr id="42" name="Rectangle 41">
            <a:extLst>
              <a:ext uri="{FF2B5EF4-FFF2-40B4-BE49-F238E27FC236}">
                <a16:creationId xmlns:a16="http://schemas.microsoft.com/office/drawing/2014/main" id="{68436F47-70E4-4549-B6EA-6A47AF34B7C1}"/>
              </a:ext>
            </a:extLst>
          </p:cNvPr>
          <p:cNvSpPr/>
          <p:nvPr/>
        </p:nvSpPr>
        <p:spPr>
          <a:xfrm>
            <a:off x="498596" y="31943724"/>
            <a:ext cx="8553964" cy="923330"/>
          </a:xfrm>
          <a:prstGeom prst="rect">
            <a:avLst/>
          </a:prstGeom>
        </p:spPr>
        <p:txBody>
          <a:bodyPr wrap="square">
            <a:spAutoFit/>
          </a:bodyPr>
          <a:lstStyle/>
          <a:p>
            <a:r>
              <a:rPr lang="en-US" sz="5400" dirty="0"/>
              <a:t>Guided by – Prof. </a:t>
            </a:r>
            <a:r>
              <a:rPr lang="en-US" sz="5400" dirty="0" err="1"/>
              <a:t>Aneri</a:t>
            </a:r>
            <a:r>
              <a:rPr lang="en-US" sz="5400" dirty="0"/>
              <a:t> Patel </a:t>
            </a:r>
          </a:p>
        </p:txBody>
      </p:sp>
      <p:sp>
        <p:nvSpPr>
          <p:cNvPr id="117" name="Rectangle 116">
            <a:extLst>
              <a:ext uri="{FF2B5EF4-FFF2-40B4-BE49-F238E27FC236}">
                <a16:creationId xmlns:a16="http://schemas.microsoft.com/office/drawing/2014/main" id="{B3D9EF1A-A84F-4746-9F2F-A9D88A930060}"/>
              </a:ext>
            </a:extLst>
          </p:cNvPr>
          <p:cNvSpPr/>
          <p:nvPr/>
        </p:nvSpPr>
        <p:spPr>
          <a:xfrm>
            <a:off x="9754344" y="31945097"/>
            <a:ext cx="8553964" cy="923330"/>
          </a:xfrm>
          <a:prstGeom prst="rect">
            <a:avLst/>
          </a:prstGeom>
        </p:spPr>
        <p:txBody>
          <a:bodyPr wrap="square">
            <a:spAutoFit/>
          </a:bodyPr>
          <a:lstStyle/>
          <a:p>
            <a:r>
              <a:rPr lang="en-US" sz="5400" dirty="0"/>
              <a:t>Made by :</a:t>
            </a:r>
          </a:p>
        </p:txBody>
      </p:sp>
      <p:cxnSp>
        <p:nvCxnSpPr>
          <p:cNvPr id="118" name="Straight Connector 117">
            <a:extLst>
              <a:ext uri="{FF2B5EF4-FFF2-40B4-BE49-F238E27FC236}">
                <a16:creationId xmlns:a16="http://schemas.microsoft.com/office/drawing/2014/main" id="{96DD52B5-96AA-44F6-9EB9-845A4FA78611}"/>
              </a:ext>
            </a:extLst>
          </p:cNvPr>
          <p:cNvCxnSpPr>
            <a:cxnSpLocks/>
          </p:cNvCxnSpPr>
          <p:nvPr/>
        </p:nvCxnSpPr>
        <p:spPr>
          <a:xfrm>
            <a:off x="36986055" y="31831141"/>
            <a:ext cx="0" cy="1305991"/>
          </a:xfrm>
          <a:prstGeom prst="line">
            <a:avLst/>
          </a:prstGeom>
          <a:ln w="38100">
            <a:solidFill>
              <a:schemeClr val="tx1">
                <a:lumMod val="65000"/>
                <a:lumOff val="35000"/>
              </a:schemeClr>
            </a:solidFill>
          </a:ln>
        </p:spPr>
        <p:style>
          <a:lnRef idx="3">
            <a:schemeClr val="accent5"/>
          </a:lnRef>
          <a:fillRef idx="0">
            <a:schemeClr val="accent5"/>
          </a:fillRef>
          <a:effectRef idx="2">
            <a:schemeClr val="accent5"/>
          </a:effectRef>
          <a:fontRef idx="minor">
            <a:schemeClr val="tx1"/>
          </a:fontRef>
        </p:style>
      </p:cxnSp>
      <p:cxnSp>
        <p:nvCxnSpPr>
          <p:cNvPr id="119" name="Straight Connector 118">
            <a:extLst>
              <a:ext uri="{FF2B5EF4-FFF2-40B4-BE49-F238E27FC236}">
                <a16:creationId xmlns:a16="http://schemas.microsoft.com/office/drawing/2014/main" id="{DE5395C2-6A0A-4FCC-B7CF-91B8B06E35DA}"/>
              </a:ext>
            </a:extLst>
          </p:cNvPr>
          <p:cNvCxnSpPr>
            <a:cxnSpLocks/>
          </p:cNvCxnSpPr>
          <p:nvPr/>
        </p:nvCxnSpPr>
        <p:spPr>
          <a:xfrm>
            <a:off x="28996504" y="31831142"/>
            <a:ext cx="0" cy="1305991"/>
          </a:xfrm>
          <a:prstGeom prst="line">
            <a:avLst/>
          </a:prstGeom>
          <a:ln w="38100">
            <a:solidFill>
              <a:schemeClr val="tx1">
                <a:lumMod val="65000"/>
                <a:lumOff val="35000"/>
              </a:schemeClr>
            </a:solidFill>
          </a:ln>
        </p:spPr>
        <p:style>
          <a:lnRef idx="3">
            <a:schemeClr val="accent5"/>
          </a:lnRef>
          <a:fillRef idx="0">
            <a:schemeClr val="accent5"/>
          </a:fillRef>
          <a:effectRef idx="2">
            <a:schemeClr val="accent5"/>
          </a:effectRef>
          <a:fontRef idx="minor">
            <a:schemeClr val="tx1"/>
          </a:fontRef>
        </p:style>
      </p:cxnSp>
      <p:cxnSp>
        <p:nvCxnSpPr>
          <p:cNvPr id="120" name="Straight Connector 119">
            <a:extLst>
              <a:ext uri="{FF2B5EF4-FFF2-40B4-BE49-F238E27FC236}">
                <a16:creationId xmlns:a16="http://schemas.microsoft.com/office/drawing/2014/main" id="{A678342A-23F6-4431-B749-BF736A2B6709}"/>
              </a:ext>
            </a:extLst>
          </p:cNvPr>
          <p:cNvCxnSpPr>
            <a:cxnSpLocks/>
          </p:cNvCxnSpPr>
          <p:nvPr/>
        </p:nvCxnSpPr>
        <p:spPr>
          <a:xfrm>
            <a:off x="21029288" y="31804891"/>
            <a:ext cx="0" cy="1305991"/>
          </a:xfrm>
          <a:prstGeom prst="line">
            <a:avLst/>
          </a:prstGeom>
          <a:ln w="38100">
            <a:solidFill>
              <a:schemeClr val="tx1">
                <a:lumMod val="65000"/>
                <a:lumOff val="35000"/>
              </a:schemeClr>
            </a:solidFill>
          </a:ln>
        </p:spPr>
        <p:style>
          <a:lnRef idx="3">
            <a:schemeClr val="accent5"/>
          </a:lnRef>
          <a:fillRef idx="0">
            <a:schemeClr val="accent5"/>
          </a:fillRef>
          <a:effectRef idx="2">
            <a:schemeClr val="accent5"/>
          </a:effectRef>
          <a:fontRef idx="minor">
            <a:schemeClr val="tx1"/>
          </a:fontRef>
        </p:style>
      </p:cxnSp>
      <p:sp>
        <p:nvSpPr>
          <p:cNvPr id="121" name="Rectangle: Rounded Corners 120">
            <a:extLst>
              <a:ext uri="{FF2B5EF4-FFF2-40B4-BE49-F238E27FC236}">
                <a16:creationId xmlns:a16="http://schemas.microsoft.com/office/drawing/2014/main" id="{B5324994-2E16-47CE-B7F2-455CE5AEB6C1}"/>
              </a:ext>
            </a:extLst>
          </p:cNvPr>
          <p:cNvSpPr/>
          <p:nvPr/>
        </p:nvSpPr>
        <p:spPr>
          <a:xfrm>
            <a:off x="9898175" y="6050532"/>
            <a:ext cx="9713593" cy="875755"/>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Project Modules</a:t>
            </a:r>
            <a:endParaRPr lang="en-IN" sz="2000" b="1" dirty="0">
              <a:solidFill>
                <a:schemeClr val="tx1"/>
              </a:solidFill>
            </a:endParaRPr>
          </a:p>
        </p:txBody>
      </p:sp>
      <p:sp>
        <p:nvSpPr>
          <p:cNvPr id="44" name="Rectangle 43">
            <a:extLst>
              <a:ext uri="{FF2B5EF4-FFF2-40B4-BE49-F238E27FC236}">
                <a16:creationId xmlns:a16="http://schemas.microsoft.com/office/drawing/2014/main" id="{B301CD15-CCAB-40F5-B6EF-16133B166D3A}"/>
              </a:ext>
            </a:extLst>
          </p:cNvPr>
          <p:cNvSpPr/>
          <p:nvPr/>
        </p:nvSpPr>
        <p:spPr>
          <a:xfrm>
            <a:off x="9848860" y="7039828"/>
            <a:ext cx="9844459" cy="5016758"/>
          </a:xfrm>
          <a:prstGeom prst="rect">
            <a:avLst/>
          </a:prstGeom>
        </p:spPr>
        <p:txBody>
          <a:bodyPr wrap="square">
            <a:spAutoFit/>
          </a:bodyPr>
          <a:lstStyle/>
          <a:p>
            <a:pPr marL="571500" indent="-571500" algn="just">
              <a:buFont typeface="Arial" panose="020B0604020202020204" pitchFamily="34" charset="0"/>
              <a:buChar char="•"/>
            </a:pPr>
            <a:r>
              <a:rPr lang="en-US" sz="3900" dirty="0"/>
              <a:t>Authentication</a:t>
            </a:r>
          </a:p>
          <a:p>
            <a:pPr marL="571500" indent="-571500" algn="just">
              <a:buFont typeface="Arial" panose="020B0604020202020204" pitchFamily="34" charset="0"/>
              <a:buChar char="•"/>
            </a:pPr>
            <a:r>
              <a:rPr lang="en-US" sz="3900" dirty="0"/>
              <a:t>User profile</a:t>
            </a:r>
          </a:p>
          <a:p>
            <a:pPr marL="571500" indent="-571500" algn="just">
              <a:buFont typeface="Arial" panose="020B0604020202020204" pitchFamily="34" charset="0"/>
              <a:buChar char="•"/>
            </a:pPr>
            <a:r>
              <a:rPr lang="en-US" sz="3900" dirty="0"/>
              <a:t>Preprocessing </a:t>
            </a:r>
          </a:p>
          <a:p>
            <a:pPr marL="571500" indent="-571500" algn="just">
              <a:buFont typeface="Arial" panose="020B0604020202020204" pitchFamily="34" charset="0"/>
              <a:buChar char="•"/>
            </a:pPr>
            <a:r>
              <a:rPr lang="en-US" sz="3900" dirty="0"/>
              <a:t>Recipe by Name : Enter the name of food on search bar and you can see its recipe.</a:t>
            </a:r>
          </a:p>
          <a:p>
            <a:pPr marL="571500" indent="-571500" algn="just">
              <a:buFont typeface="Arial" panose="020B0604020202020204" pitchFamily="34" charset="0"/>
              <a:buChar char="•"/>
            </a:pPr>
            <a:r>
              <a:rPr lang="en-US" sz="3900" dirty="0"/>
              <a:t>Recipe by Image : You can upload the image of food and its generate the recipe of food. </a:t>
            </a:r>
          </a:p>
          <a:p>
            <a:pPr algn="just"/>
            <a:endParaRPr lang="en-IN" sz="4000" dirty="0"/>
          </a:p>
        </p:txBody>
      </p:sp>
      <p:pic>
        <p:nvPicPr>
          <p:cNvPr id="46" name="Picture 45">
            <a:extLst>
              <a:ext uri="{FF2B5EF4-FFF2-40B4-BE49-F238E27FC236}">
                <a16:creationId xmlns:a16="http://schemas.microsoft.com/office/drawing/2014/main" id="{543C1181-C680-4F7F-9E93-B4B6E6C43697}"/>
              </a:ext>
            </a:extLst>
          </p:cNvPr>
          <p:cNvPicPr>
            <a:picLocks noChangeAspect="1"/>
          </p:cNvPicPr>
          <p:nvPr/>
        </p:nvPicPr>
        <p:blipFill>
          <a:blip r:embed="rId12"/>
          <a:stretch>
            <a:fillRect/>
          </a:stretch>
        </p:blipFill>
        <p:spPr>
          <a:xfrm>
            <a:off x="941394" y="20579298"/>
            <a:ext cx="7874186" cy="10418880"/>
          </a:xfrm>
          <a:prstGeom prst="rect">
            <a:avLst/>
          </a:prstGeom>
        </p:spPr>
      </p:pic>
      <p:sp>
        <p:nvSpPr>
          <p:cNvPr id="126" name="Rectangle: Rounded Corners 125">
            <a:extLst>
              <a:ext uri="{FF2B5EF4-FFF2-40B4-BE49-F238E27FC236}">
                <a16:creationId xmlns:a16="http://schemas.microsoft.com/office/drawing/2014/main" id="{75FDB13E-F85A-41DB-AEE9-C3F1187C6E6F}"/>
              </a:ext>
            </a:extLst>
          </p:cNvPr>
          <p:cNvSpPr/>
          <p:nvPr/>
        </p:nvSpPr>
        <p:spPr>
          <a:xfrm>
            <a:off x="20786176" y="20194071"/>
            <a:ext cx="9964169" cy="867567"/>
          </a:xfrm>
          <a:prstGeom prst="roundRect">
            <a:avLst/>
          </a:prstGeom>
          <a:solidFill>
            <a:schemeClr val="bg1">
              <a:lumMod val="7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5400" b="1" dirty="0">
                <a:solidFill>
                  <a:schemeClr val="tx1"/>
                </a:solidFill>
              </a:rPr>
              <a:t>Technologies</a:t>
            </a:r>
            <a:endParaRPr lang="en-IN" sz="2000" b="1" dirty="0">
              <a:solidFill>
                <a:schemeClr val="tx1"/>
              </a:solidFill>
            </a:endParaRPr>
          </a:p>
        </p:txBody>
      </p:sp>
      <p:sp>
        <p:nvSpPr>
          <p:cNvPr id="128" name="Rectangle 127">
            <a:extLst>
              <a:ext uri="{FF2B5EF4-FFF2-40B4-BE49-F238E27FC236}">
                <a16:creationId xmlns:a16="http://schemas.microsoft.com/office/drawing/2014/main" id="{3F4C856C-2254-4C0B-80C8-B37FB5290895}"/>
              </a:ext>
            </a:extLst>
          </p:cNvPr>
          <p:cNvSpPr/>
          <p:nvPr/>
        </p:nvSpPr>
        <p:spPr>
          <a:xfrm>
            <a:off x="20786176" y="21567687"/>
            <a:ext cx="9689668" cy="4262705"/>
          </a:xfrm>
          <a:prstGeom prst="rect">
            <a:avLst/>
          </a:prstGeom>
        </p:spPr>
        <p:txBody>
          <a:bodyPr wrap="square">
            <a:spAutoFit/>
          </a:bodyPr>
          <a:lstStyle/>
          <a:p>
            <a:pPr marL="584200" marR="5080" indent="-571500">
              <a:lnSpc>
                <a:spcPct val="113900"/>
              </a:lnSpc>
              <a:buFont typeface="Arial" panose="020B0604020202020204" pitchFamily="34" charset="0"/>
              <a:buChar char="•"/>
            </a:pPr>
            <a:r>
              <a:rPr lang="en-IN" sz="4000" spc="5" dirty="0">
                <a:cs typeface="Arial"/>
              </a:rPr>
              <a:t>Back-end: Python, </a:t>
            </a:r>
            <a:r>
              <a:rPr lang="en-IN" sz="4000" spc="20" dirty="0">
                <a:cs typeface="Arial"/>
              </a:rPr>
              <a:t>Django </a:t>
            </a:r>
            <a:r>
              <a:rPr lang="en-IN" sz="4000" spc="85" dirty="0">
                <a:cs typeface="Arial"/>
              </a:rPr>
              <a:t>framework </a:t>
            </a:r>
            <a:r>
              <a:rPr lang="en-IN" sz="4000" spc="90" dirty="0">
                <a:cs typeface="Arial"/>
              </a:rPr>
              <a:t> </a:t>
            </a:r>
          </a:p>
          <a:p>
            <a:pPr marL="584200" marR="5080" indent="-571500">
              <a:lnSpc>
                <a:spcPct val="113900"/>
              </a:lnSpc>
              <a:buFont typeface="Arial" panose="020B0604020202020204" pitchFamily="34" charset="0"/>
              <a:buChar char="•"/>
            </a:pPr>
            <a:r>
              <a:rPr lang="en-IN" sz="4000" spc="-110" dirty="0">
                <a:cs typeface="Arial"/>
              </a:rPr>
              <a:t>F</a:t>
            </a:r>
            <a:r>
              <a:rPr lang="en-IN" sz="4000" spc="95" dirty="0">
                <a:cs typeface="Arial"/>
              </a:rPr>
              <a:t>r</a:t>
            </a:r>
            <a:r>
              <a:rPr lang="en-IN" sz="4000" spc="5" dirty="0">
                <a:cs typeface="Arial"/>
              </a:rPr>
              <a:t>o</a:t>
            </a:r>
            <a:r>
              <a:rPr lang="en-IN" sz="4000" spc="65" dirty="0">
                <a:cs typeface="Arial"/>
              </a:rPr>
              <a:t>n</a:t>
            </a:r>
            <a:r>
              <a:rPr lang="en-IN" sz="4000" spc="160" dirty="0">
                <a:cs typeface="Arial"/>
              </a:rPr>
              <a:t>t</a:t>
            </a:r>
            <a:r>
              <a:rPr lang="en-IN" sz="4000" spc="-30" dirty="0">
                <a:cs typeface="Arial"/>
              </a:rPr>
              <a:t> </a:t>
            </a:r>
            <a:r>
              <a:rPr lang="en-IN" sz="4000" spc="45" dirty="0">
                <a:cs typeface="Arial"/>
              </a:rPr>
              <a:t>e</a:t>
            </a:r>
            <a:r>
              <a:rPr lang="en-IN" sz="4000" spc="65" dirty="0">
                <a:cs typeface="Arial"/>
              </a:rPr>
              <a:t>n</a:t>
            </a:r>
            <a:r>
              <a:rPr lang="en-IN" sz="4000" spc="25" dirty="0">
                <a:cs typeface="Arial"/>
              </a:rPr>
              <a:t>d</a:t>
            </a:r>
            <a:r>
              <a:rPr lang="en-IN" sz="4000" spc="-80" dirty="0">
                <a:cs typeface="Arial"/>
              </a:rPr>
              <a:t>:</a:t>
            </a:r>
            <a:r>
              <a:rPr lang="en-IN" sz="4000" spc="-30" dirty="0">
                <a:cs typeface="Arial"/>
              </a:rPr>
              <a:t> </a:t>
            </a:r>
            <a:r>
              <a:rPr lang="en-IN" sz="4000" spc="60" dirty="0">
                <a:cs typeface="Arial"/>
              </a:rPr>
              <a:t>H</a:t>
            </a:r>
            <a:r>
              <a:rPr lang="en-IN" sz="4000" spc="-60" dirty="0">
                <a:cs typeface="Arial"/>
              </a:rPr>
              <a:t>T</a:t>
            </a:r>
            <a:r>
              <a:rPr lang="en-IN" sz="4000" spc="165" dirty="0">
                <a:cs typeface="Arial"/>
              </a:rPr>
              <a:t>M</a:t>
            </a:r>
            <a:r>
              <a:rPr lang="en-IN" sz="4000" spc="-80" dirty="0">
                <a:cs typeface="Arial"/>
              </a:rPr>
              <a:t>L</a:t>
            </a:r>
            <a:r>
              <a:rPr lang="en-IN" sz="4000" spc="15" dirty="0">
                <a:cs typeface="Arial"/>
              </a:rPr>
              <a:t>,</a:t>
            </a:r>
            <a:r>
              <a:rPr lang="en-IN" sz="4000" spc="-30" dirty="0">
                <a:cs typeface="Arial"/>
              </a:rPr>
              <a:t> </a:t>
            </a:r>
            <a:r>
              <a:rPr lang="en-IN" sz="4000" spc="-145" dirty="0">
                <a:cs typeface="Arial"/>
              </a:rPr>
              <a:t>C</a:t>
            </a:r>
            <a:r>
              <a:rPr lang="en-IN" sz="4000" spc="-195" dirty="0">
                <a:cs typeface="Arial"/>
              </a:rPr>
              <a:t>SS</a:t>
            </a:r>
            <a:r>
              <a:rPr lang="en-IN" sz="4000" spc="15" dirty="0">
                <a:cs typeface="Arial"/>
              </a:rPr>
              <a:t>,</a:t>
            </a:r>
            <a:r>
              <a:rPr lang="en-IN" sz="4000" spc="-30" dirty="0">
                <a:cs typeface="Arial"/>
              </a:rPr>
              <a:t> </a:t>
            </a:r>
            <a:r>
              <a:rPr lang="en-IN" sz="4000" spc="-370" dirty="0">
                <a:cs typeface="Arial"/>
              </a:rPr>
              <a:t>J</a:t>
            </a:r>
            <a:r>
              <a:rPr lang="en-IN" sz="4000" spc="70" dirty="0">
                <a:cs typeface="Arial"/>
              </a:rPr>
              <a:t>a</a:t>
            </a:r>
            <a:r>
              <a:rPr lang="en-IN" sz="4000" spc="10" dirty="0">
                <a:cs typeface="Arial"/>
              </a:rPr>
              <a:t>v</a:t>
            </a:r>
            <a:r>
              <a:rPr lang="en-IN" sz="4000" spc="70" dirty="0">
                <a:cs typeface="Arial"/>
              </a:rPr>
              <a:t>a</a:t>
            </a:r>
            <a:r>
              <a:rPr lang="en-IN" sz="4000" spc="-195" dirty="0">
                <a:cs typeface="Arial"/>
              </a:rPr>
              <a:t>S</a:t>
            </a:r>
            <a:r>
              <a:rPr lang="en-IN" sz="4000" spc="-75" dirty="0">
                <a:cs typeface="Arial"/>
              </a:rPr>
              <a:t>c</a:t>
            </a:r>
            <a:r>
              <a:rPr lang="en-IN" sz="4000" spc="95" dirty="0">
                <a:cs typeface="Arial"/>
              </a:rPr>
              <a:t>r</a:t>
            </a:r>
            <a:r>
              <a:rPr lang="en-IN" sz="4000" spc="35" dirty="0">
                <a:cs typeface="Arial"/>
              </a:rPr>
              <a:t>i</a:t>
            </a:r>
            <a:r>
              <a:rPr lang="en-IN" sz="4000" spc="25" dirty="0">
                <a:cs typeface="Arial"/>
              </a:rPr>
              <a:t>p</a:t>
            </a:r>
            <a:r>
              <a:rPr lang="en-IN" sz="4000" spc="160" dirty="0">
                <a:cs typeface="Arial"/>
              </a:rPr>
              <a:t>t, Bootstrap</a:t>
            </a:r>
          </a:p>
          <a:p>
            <a:pPr marL="584200" marR="5080" indent="-571500">
              <a:lnSpc>
                <a:spcPct val="113900"/>
              </a:lnSpc>
              <a:buFont typeface="Arial" panose="020B0604020202020204" pitchFamily="34" charset="0"/>
              <a:buChar char="•"/>
            </a:pPr>
            <a:r>
              <a:rPr lang="en-IN" sz="4000" spc="30" dirty="0">
                <a:cs typeface="Arial"/>
              </a:rPr>
              <a:t>Database:</a:t>
            </a:r>
            <a:r>
              <a:rPr lang="en-IN" sz="4000" spc="-35" dirty="0">
                <a:cs typeface="Arial"/>
              </a:rPr>
              <a:t> </a:t>
            </a:r>
            <a:r>
              <a:rPr lang="en-IN" sz="4000" spc="-5" dirty="0">
                <a:cs typeface="Arial"/>
              </a:rPr>
              <a:t>MySQL</a:t>
            </a:r>
          </a:p>
          <a:p>
            <a:pPr marL="584200" marR="5080" indent="-571500">
              <a:lnSpc>
                <a:spcPct val="113900"/>
              </a:lnSpc>
              <a:buFont typeface="Arial" panose="020B0604020202020204" pitchFamily="34" charset="0"/>
              <a:buChar char="•"/>
            </a:pPr>
            <a:r>
              <a:rPr lang="en-IN" sz="4000" spc="-5" dirty="0">
                <a:cs typeface="Arial"/>
              </a:rPr>
              <a:t>Dataset creation : Image assistant batch extension</a:t>
            </a:r>
            <a:endParaRPr lang="en-IN" sz="4000" dirty="0">
              <a:cs typeface="Arial"/>
            </a:endParaRPr>
          </a:p>
        </p:txBody>
      </p:sp>
      <p:sp>
        <p:nvSpPr>
          <p:cNvPr id="47" name="Rectangle 46">
            <a:extLst>
              <a:ext uri="{FF2B5EF4-FFF2-40B4-BE49-F238E27FC236}">
                <a16:creationId xmlns:a16="http://schemas.microsoft.com/office/drawing/2014/main" id="{70467ABD-0F1F-49C8-A754-165773EE6845}"/>
              </a:ext>
            </a:extLst>
          </p:cNvPr>
          <p:cNvSpPr/>
          <p:nvPr/>
        </p:nvSpPr>
        <p:spPr>
          <a:xfrm>
            <a:off x="20739128" y="27825631"/>
            <a:ext cx="21152061" cy="3170099"/>
          </a:xfrm>
          <a:prstGeom prst="rect">
            <a:avLst/>
          </a:prstGeom>
        </p:spPr>
        <p:txBody>
          <a:bodyPr wrap="square">
            <a:spAutoFit/>
          </a:bodyPr>
          <a:lstStyle/>
          <a:p>
            <a:pPr marL="571500" indent="-571500" algn="just">
              <a:buFont typeface="Arial" panose="020B0604020202020204" pitchFamily="34" charset="0"/>
              <a:buChar char="•"/>
            </a:pPr>
            <a:r>
              <a:rPr lang="en-US" sz="4000" spc="30" dirty="0">
                <a:cs typeface="Arial"/>
              </a:rPr>
              <a:t>As we planned and discussed t</a:t>
            </a:r>
            <a:r>
              <a:rPr lang="en-US" sz="4000" dirty="0"/>
              <a:t>o explore various related datasets and perform data preprocessing in order to extract the desired attributes and also perform model training using Machine Learning or Deep Learning algorithms to find the food name and its recipe through </a:t>
            </a:r>
            <a:r>
              <a:rPr lang="en-US" sz="4000" dirty="0" err="1"/>
              <a:t>Edamam’s</a:t>
            </a:r>
            <a:r>
              <a:rPr lang="en-US" sz="4000" dirty="0"/>
              <a:t> API.</a:t>
            </a:r>
          </a:p>
          <a:p>
            <a:pPr marL="571500" indent="-571500" algn="just">
              <a:buFont typeface="Arial" panose="020B0604020202020204" pitchFamily="34" charset="0"/>
              <a:buChar char="•"/>
            </a:pPr>
            <a:r>
              <a:rPr lang="en-US" sz="4000" dirty="0"/>
              <a:t>In future we will add more images in our dataset to get more accuracy.</a:t>
            </a:r>
            <a:r>
              <a:rPr lang="en-IN" sz="4000" dirty="0"/>
              <a:t> Also add some feature like favourite recipe, comment on post, rating of recipe.</a:t>
            </a:r>
            <a:endParaRPr lang="en-US" sz="4000" dirty="0"/>
          </a:p>
        </p:txBody>
      </p:sp>
      <p:sp>
        <p:nvSpPr>
          <p:cNvPr id="48" name="Rectangle 47">
            <a:extLst>
              <a:ext uri="{FF2B5EF4-FFF2-40B4-BE49-F238E27FC236}">
                <a16:creationId xmlns:a16="http://schemas.microsoft.com/office/drawing/2014/main" id="{3FD979EC-89BD-455A-B5AF-109223F92476}"/>
              </a:ext>
            </a:extLst>
          </p:cNvPr>
          <p:cNvSpPr/>
          <p:nvPr/>
        </p:nvSpPr>
        <p:spPr>
          <a:xfrm>
            <a:off x="9832741" y="26059637"/>
            <a:ext cx="9844459" cy="2554545"/>
          </a:xfrm>
          <a:prstGeom prst="rect">
            <a:avLst/>
          </a:prstGeom>
        </p:spPr>
        <p:txBody>
          <a:bodyPr wrap="square">
            <a:spAutoFit/>
          </a:bodyPr>
          <a:lstStyle/>
          <a:p>
            <a:pPr marL="571500" indent="-571500" algn="just">
              <a:buFont typeface="Wingdings" panose="05000000000000000000" pitchFamily="2" charset="2"/>
              <a:buChar char="Ø"/>
            </a:pPr>
            <a:r>
              <a:rPr lang="en-US" sz="3900" b="1" dirty="0">
                <a:solidFill>
                  <a:srgbClr val="000000"/>
                </a:solidFill>
                <a:latin typeface="Open Sans" charset="0"/>
                <a:ea typeface="Open Sans" charset="0"/>
                <a:cs typeface="Open Sans" charset="0"/>
              </a:rPr>
              <a:t>Testing model</a:t>
            </a:r>
          </a:p>
          <a:p>
            <a:pPr algn="just"/>
            <a:r>
              <a:rPr lang="en-US" sz="3900" dirty="0">
                <a:solidFill>
                  <a:srgbClr val="000000"/>
                </a:solidFill>
                <a:ea typeface="Open Sans" charset="0"/>
                <a:cs typeface="Open Sans" charset="0"/>
              </a:rPr>
              <a:t>For testing we used 30% images from dataset. By comparing all trained models we got maximum accuracy using mobilenetV2.</a:t>
            </a:r>
          </a:p>
        </p:txBody>
      </p:sp>
    </p:spTree>
    <p:extLst>
      <p:ext uri="{BB962C8B-B14F-4D97-AF65-F5344CB8AC3E}">
        <p14:creationId xmlns:p14="http://schemas.microsoft.com/office/powerpoint/2010/main" val="3493880301"/>
      </p:ext>
    </p:extLst>
  </p:cSld>
  <p:clrMapOvr>
    <a:masterClrMapping/>
  </p:clrMapOvr>
</p:sld>
</file>

<file path=ppt/theme/theme1.xml><?xml version="1.0" encoding="utf-8"?>
<a:theme xmlns:a="http://schemas.openxmlformats.org/drawingml/2006/main" name="2021rnatxw48x36">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RNATxW48x36" id="{30329620-5FBA-4949-B016-B3439D8D43BF}" vid="{F6A1796B-61BF-A845-BB98-B2D6C45DE906}"/>
    </a:ext>
  </a:extLst>
</a:theme>
</file>

<file path=docProps/app.xml><?xml version="1.0" encoding="utf-8"?>
<Properties xmlns="http://schemas.openxmlformats.org/officeDocument/2006/extended-properties" xmlns:vt="http://schemas.openxmlformats.org/officeDocument/2006/docPropsVTypes">
  <Template>Ion Boardroom</Template>
  <TotalTime>1646</TotalTime>
  <Words>441</Words>
  <Application>Microsoft Office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Encode Sans Normal Black</vt:lpstr>
      <vt:lpstr>Open Sans</vt:lpstr>
      <vt:lpstr>Raleway ExtraBold</vt:lpstr>
      <vt:lpstr>Wingdings</vt:lpstr>
      <vt:lpstr>2021rnatxw48x36</vt:lpstr>
      <vt:lpstr>MyPlate - Food Recipe Generator System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dc:title>
  <dc:creator>Satyarth</dc:creator>
  <cp:lastModifiedBy>18IT458</cp:lastModifiedBy>
  <cp:revision>67</cp:revision>
  <dcterms:created xsi:type="dcterms:W3CDTF">2021-10-20T16:03:02Z</dcterms:created>
  <dcterms:modified xsi:type="dcterms:W3CDTF">2022-04-11T13:03:01Z</dcterms:modified>
</cp:coreProperties>
</file>